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59" r:id="rId3"/>
    <p:sldId id="260" r:id="rId4"/>
    <p:sldId id="261" r:id="rId5"/>
    <p:sldId id="262" r:id="rId6"/>
    <p:sldId id="264"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il Raj Thota" initials="SR" lastIdx="1" clrIdx="0">
    <p:extLst>
      <p:ext uri="{19B8F6BF-5375-455C-9EA6-DF929625EA0E}">
        <p15:presenceInfo xmlns:p15="http://schemas.microsoft.com/office/powerpoint/2012/main" userId="Sunil Raj Tho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B925C1-D160-4157-A742-6F54DECDE4F7}" v="2146" dt="2020-10-12T20:59:08.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4" d="100"/>
          <a:sy n="74" d="100"/>
        </p:scale>
        <p:origin x="37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24-Oct-20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801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24-Oct-20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19609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24-Oct-20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49137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24-Oct-20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28328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24-Oct-20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60922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24-Oct-20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87944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24-Oct-20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08759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24-Oct-20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9025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24-Oct-20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04816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24-Oct-20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302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24-Oct-20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0999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24-Oct-20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34289437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56" r:id="rId6"/>
    <p:sldLayoutId id="2147483752" r:id="rId7"/>
    <p:sldLayoutId id="2147483753" r:id="rId8"/>
    <p:sldLayoutId id="2147483754" r:id="rId9"/>
    <p:sldLayoutId id="2147483755" r:id="rId10"/>
    <p:sldLayoutId id="21474837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png"/><Relationship Id="rId12"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ogo&#10;&#10;Description automatically generated">
            <a:extLst>
              <a:ext uri="{FF2B5EF4-FFF2-40B4-BE49-F238E27FC236}">
                <a16:creationId xmlns:a16="http://schemas.microsoft.com/office/drawing/2014/main" id="{E2E98E33-ACA4-4701-A48D-D61CACAF3C8A}"/>
              </a:ext>
            </a:extLst>
          </p:cNvPr>
          <p:cNvPicPr>
            <a:picLocks noChangeAspect="1"/>
          </p:cNvPicPr>
          <p:nvPr/>
        </p:nvPicPr>
        <p:blipFill rotWithShape="1">
          <a:blip r:embed="rId4"/>
          <a:srcRect t="7821" r="-1" b="13064"/>
          <a:stretch/>
        </p:blipFill>
        <p:spPr>
          <a:xfrm>
            <a:off x="4256732" y="273180"/>
            <a:ext cx="7992777" cy="6311651"/>
          </a:xfrm>
          <a:prstGeom prst="rect">
            <a:avLst/>
          </a:prstGeom>
        </p:spPr>
      </p:pic>
      <p:sp>
        <p:nvSpPr>
          <p:cNvPr id="72" name="Rectangle 7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981189" y="4815412"/>
            <a:ext cx="2984399" cy="733688"/>
          </a:xfrm>
        </p:spPr>
        <p:txBody>
          <a:bodyPr vert="horz" lIns="91440" tIns="45720" rIns="91440" bIns="45720" rtlCol="0" anchor="t">
            <a:noAutofit/>
          </a:bodyPr>
          <a:lstStyle/>
          <a:p>
            <a:pPr algn="ctr">
              <a:lnSpc>
                <a:spcPct val="100000"/>
              </a:lnSpc>
            </a:pPr>
            <a:r>
              <a:rPr lang="en-US" sz="2400" b="1" dirty="0">
                <a:ea typeface="+mn-lt"/>
                <a:cs typeface="+mn-lt"/>
              </a:rPr>
              <a:t>Sunil Raj THOTA</a:t>
            </a:r>
            <a:br>
              <a:rPr lang="en-US" sz="2400" b="1" dirty="0">
                <a:ea typeface="+mn-lt"/>
                <a:cs typeface="+mn-lt"/>
              </a:rPr>
            </a:br>
            <a:r>
              <a:rPr lang="en-US" sz="2400" b="1" dirty="0">
                <a:ea typeface="+mn-lt"/>
                <a:cs typeface="+mn-lt"/>
              </a:rPr>
              <a:t> </a:t>
            </a:r>
            <a:r>
              <a:rPr lang="en-US" sz="2400" dirty="0">
                <a:ea typeface="+mn-lt"/>
                <a:cs typeface="+mn-lt"/>
              </a:rPr>
              <a:t>NUID: 001099670</a:t>
            </a:r>
            <a:endParaRPr lang="en-US" sz="2400" dirty="0"/>
          </a:p>
        </p:txBody>
      </p:sp>
      <p:sp>
        <p:nvSpPr>
          <p:cNvPr id="74" name="Rectangle 7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59B178F-00FA-42F6-8B1F-8532B5E3A516}"/>
              </a:ext>
            </a:extLst>
          </p:cNvPr>
          <p:cNvSpPr txBox="1"/>
          <p:nvPr/>
        </p:nvSpPr>
        <p:spPr>
          <a:xfrm>
            <a:off x="241541" y="3127795"/>
            <a:ext cx="445661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ALY 6000</a:t>
            </a:r>
            <a:r>
              <a:rPr lang="en-US" sz="2400" dirty="0"/>
              <a:t>​</a:t>
            </a:r>
            <a:br>
              <a:rPr lang="en-US" sz="2400" dirty="0"/>
            </a:br>
            <a:r>
              <a:rPr lang="en-US" sz="2400" dirty="0"/>
              <a:t>Module 6 Project 6</a:t>
            </a:r>
          </a:p>
          <a:p>
            <a:pPr algn="ctr"/>
            <a:r>
              <a:rPr lang="en-US" sz="2400" dirty="0"/>
              <a:t>Final Project Report</a:t>
            </a:r>
          </a:p>
        </p:txBody>
      </p:sp>
      <p:pic>
        <p:nvPicPr>
          <p:cNvPr id="18" name="Audio 17">
            <a:hlinkClick r:id="" action="ppaction://media"/>
            <a:extLst>
              <a:ext uri="{FF2B5EF4-FFF2-40B4-BE49-F238E27FC236}">
                <a16:creationId xmlns:a16="http://schemas.microsoft.com/office/drawing/2014/main" id="{0670521E-1C05-4FB4-A30A-8593E84359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604"/>
    </mc:Choice>
    <mc:Fallback>
      <p:transition spd="slow" advTm="6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112103-3443-40D5-AB0F-734DAF961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6366"/>
            <a:ext cx="6502195" cy="4056845"/>
          </a:xfrm>
          <a:prstGeom prst="rect">
            <a:avLst/>
          </a:prstGeom>
        </p:spPr>
      </p:pic>
      <p:pic>
        <p:nvPicPr>
          <p:cNvPr id="7" name="Picture 6">
            <a:extLst>
              <a:ext uri="{FF2B5EF4-FFF2-40B4-BE49-F238E27FC236}">
                <a16:creationId xmlns:a16="http://schemas.microsoft.com/office/drawing/2014/main" id="{9732998C-3DE9-4071-8FD8-02015380C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9893" y="1146219"/>
            <a:ext cx="5376414" cy="3296992"/>
          </a:xfrm>
          <a:prstGeom prst="rect">
            <a:avLst/>
          </a:prstGeom>
        </p:spPr>
      </p:pic>
      <p:sp>
        <p:nvSpPr>
          <p:cNvPr id="16" name="TextBox 15">
            <a:extLst>
              <a:ext uri="{FF2B5EF4-FFF2-40B4-BE49-F238E27FC236}">
                <a16:creationId xmlns:a16="http://schemas.microsoft.com/office/drawing/2014/main" id="{0B57A895-608A-4913-85EB-3ED258830DBD}"/>
              </a:ext>
            </a:extLst>
          </p:cNvPr>
          <p:cNvSpPr txBox="1"/>
          <p:nvPr/>
        </p:nvSpPr>
        <p:spPr>
          <a:xfrm>
            <a:off x="354521" y="5217877"/>
            <a:ext cx="5910292" cy="1477328"/>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I have calculated the percentages of Sales by Region to analyze where it is doing well and got to observe that it’s doing great in Eastern Asia, Central America, Oceania, Southern Asia, South-eastern Asia making around 50% of the sales.</a:t>
            </a:r>
            <a:endParaRPr lang="en-US" dirty="0"/>
          </a:p>
        </p:txBody>
      </p:sp>
      <p:sp>
        <p:nvSpPr>
          <p:cNvPr id="11" name="TextBox 10">
            <a:extLst>
              <a:ext uri="{FF2B5EF4-FFF2-40B4-BE49-F238E27FC236}">
                <a16:creationId xmlns:a16="http://schemas.microsoft.com/office/drawing/2014/main" id="{4D5200D6-DDF1-42D8-B37D-1B7795B8E165}"/>
              </a:ext>
            </a:extLst>
          </p:cNvPr>
          <p:cNvSpPr txBox="1"/>
          <p:nvPr/>
        </p:nvSpPr>
        <p:spPr>
          <a:xfrm>
            <a:off x="6709893" y="5159024"/>
            <a:ext cx="5007601" cy="1477328"/>
          </a:xfrm>
          <a:prstGeom prst="rect">
            <a:avLst/>
          </a:prstGeom>
          <a:noFill/>
        </p:spPr>
        <p:txBody>
          <a:bodyPr wrap="square">
            <a:spAutoFit/>
          </a:bodyPr>
          <a:lstStyle/>
          <a:p>
            <a:pPr marL="0" marR="0" algn="just">
              <a:spcBef>
                <a:spcPts val="1200"/>
              </a:spcBef>
              <a:spcAft>
                <a:spcPts val="0"/>
              </a:spcAft>
            </a:pPr>
            <a:r>
              <a:rPr lang="en-IN" sz="1800" dirty="0">
                <a:solidFill>
                  <a:srgbClr val="000000"/>
                </a:solidFill>
                <a:effectLst/>
                <a:latin typeface="Calibri" panose="020F0502020204030204" pitchFamily="34" charset="0"/>
                <a:ea typeface="Calibri" panose="020F0502020204030204" pitchFamily="34" charset="0"/>
              </a:rPr>
              <a:t>The above chart depicts that the number of quantities sold by various Segments like Home Office, Corporate, and Consumer. We can see that the Consumer Segment alone sold 70% of the Products.</a:t>
            </a:r>
            <a:endParaRPr lang="en-US" sz="1800" dirty="0">
              <a:solidFill>
                <a:srgbClr val="000000"/>
              </a:solidFill>
              <a:effectLst/>
              <a:latin typeface="Calibri" panose="020F0502020204030204" pitchFamily="34" charset="0"/>
              <a:ea typeface="Calibri" panose="020F0502020204030204" pitchFamily="34" charset="0"/>
            </a:endParaRPr>
          </a:p>
        </p:txBody>
      </p:sp>
      <p:pic>
        <p:nvPicPr>
          <p:cNvPr id="28" name="Audio 27">
            <a:hlinkClick r:id="" action="ppaction://media"/>
            <a:extLst>
              <a:ext uri="{FF2B5EF4-FFF2-40B4-BE49-F238E27FC236}">
                <a16:creationId xmlns:a16="http://schemas.microsoft.com/office/drawing/2014/main" id="{400BA878-9858-4066-AC44-78A053DFC4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72615998"/>
      </p:ext>
    </p:extLst>
  </p:cSld>
  <p:clrMapOvr>
    <a:masterClrMapping/>
  </p:clrMapOvr>
  <mc:AlternateContent xmlns:mc="http://schemas.openxmlformats.org/markup-compatibility/2006">
    <mc:Choice xmlns:p14="http://schemas.microsoft.com/office/powerpoint/2010/main" Requires="p14">
      <p:transition spd="slow" p14:dur="2000" advTm="32823"/>
    </mc:Choice>
    <mc:Fallback>
      <p:transition spd="slow" advTm="32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63EF32-690D-4E3C-9604-8BCF78B65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374" y="91147"/>
            <a:ext cx="5623775" cy="3102814"/>
          </a:xfrm>
          <a:prstGeom prst="rect">
            <a:avLst/>
          </a:prstGeom>
        </p:spPr>
      </p:pic>
      <p:pic>
        <p:nvPicPr>
          <p:cNvPr id="11" name="Picture 10">
            <a:extLst>
              <a:ext uri="{FF2B5EF4-FFF2-40B4-BE49-F238E27FC236}">
                <a16:creationId xmlns:a16="http://schemas.microsoft.com/office/drawing/2014/main" id="{72771D9A-0AB8-4097-8489-EB217D680C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88606" y="1258909"/>
            <a:ext cx="6787092" cy="4340181"/>
          </a:xfrm>
          <a:prstGeom prst="rect">
            <a:avLst/>
          </a:prstGeom>
        </p:spPr>
      </p:pic>
      <p:sp>
        <p:nvSpPr>
          <p:cNvPr id="33" name="TextBox 32">
            <a:extLst>
              <a:ext uri="{FF2B5EF4-FFF2-40B4-BE49-F238E27FC236}">
                <a16:creationId xmlns:a16="http://schemas.microsoft.com/office/drawing/2014/main" id="{E41D18F9-F398-4284-AE78-A61DC9D3A1B1}"/>
              </a:ext>
            </a:extLst>
          </p:cNvPr>
          <p:cNvSpPr txBox="1"/>
          <p:nvPr/>
        </p:nvSpPr>
        <p:spPr>
          <a:xfrm>
            <a:off x="6096000" y="3428999"/>
            <a:ext cx="5447764" cy="2923877"/>
          </a:xfrm>
          <a:prstGeom prst="rect">
            <a:avLst/>
          </a:prstGeom>
          <a:noFill/>
        </p:spPr>
        <p:txBody>
          <a:bodyPr wrap="square">
            <a:spAutoFit/>
          </a:bodyPr>
          <a:lstStyle/>
          <a:p>
            <a:pPr algn="just">
              <a:spcBef>
                <a:spcPts val="1200"/>
              </a:spcBef>
            </a:pPr>
            <a:r>
              <a:rPr lang="en-IN" dirty="0">
                <a:solidFill>
                  <a:srgbClr val="000000"/>
                </a:solidFill>
                <a:latin typeface="Calibri" panose="020F0502020204030204" pitchFamily="34" charset="0"/>
                <a:ea typeface="Calibri" panose="020F0502020204030204" pitchFamily="34" charset="0"/>
              </a:rPr>
              <a:t>S</a:t>
            </a:r>
            <a:r>
              <a:rPr lang="en-IN" sz="1800" dirty="0">
                <a:solidFill>
                  <a:srgbClr val="000000"/>
                </a:solidFill>
                <a:effectLst/>
                <a:latin typeface="Calibri" panose="020F0502020204030204" pitchFamily="34" charset="0"/>
                <a:ea typeface="Calibri" panose="020F0502020204030204" pitchFamily="34" charset="0"/>
              </a:rPr>
              <a:t>o, with this data one can utilize </a:t>
            </a:r>
          </a:p>
          <a:p>
            <a:pPr marL="285750" indent="-285750" algn="just">
              <a:spcBef>
                <a:spcPts val="1200"/>
              </a:spcBef>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rPr>
              <a:t>What to sell? </a:t>
            </a:r>
          </a:p>
          <a:p>
            <a:pPr marL="285750" indent="-285750" algn="just">
              <a:spcBef>
                <a:spcPts val="1200"/>
              </a:spcBef>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rPr>
              <a:t>How many quantities sold and when needs to be refilled in the inventory to pile up the stocks so that customers can come back? </a:t>
            </a:r>
          </a:p>
          <a:p>
            <a:pPr marL="285750" indent="-285750" algn="just">
              <a:spcBef>
                <a:spcPts val="1200"/>
              </a:spcBef>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rPr>
              <a:t>How to market properly and find the target audience?</a:t>
            </a:r>
          </a:p>
          <a:p>
            <a:pPr marL="285750" indent="-285750" algn="just">
              <a:spcBef>
                <a:spcPts val="1200"/>
              </a:spcBef>
              <a:buFont typeface="Arial" panose="020B0604020202020204" pitchFamily="34" charset="0"/>
              <a:buChar char="•"/>
            </a:pPr>
            <a:r>
              <a:rPr lang="en-IN" dirty="0">
                <a:solidFill>
                  <a:srgbClr val="000000"/>
                </a:solidFill>
                <a:effectLst/>
                <a:latin typeface="Calibri" panose="020F0502020204030204" pitchFamily="34" charset="0"/>
                <a:ea typeface="Calibri" panose="020F0502020204030204" pitchFamily="34" charset="0"/>
              </a:rPr>
              <a:t>What Customers do require is necessary to know!! </a:t>
            </a:r>
            <a:endParaRPr lang="en-US" dirty="0">
              <a:solidFill>
                <a:srgbClr val="000000"/>
              </a:solidFill>
              <a:effectLst/>
              <a:latin typeface="Calibri" panose="020F0502020204030204" pitchFamily="34" charset="0"/>
              <a:ea typeface="Calibri" panose="020F0502020204030204" pitchFamily="34" charset="0"/>
            </a:endParaRPr>
          </a:p>
        </p:txBody>
      </p:sp>
      <p:pic>
        <p:nvPicPr>
          <p:cNvPr id="27" name="Audio 26">
            <a:hlinkClick r:id="" action="ppaction://media"/>
            <a:extLst>
              <a:ext uri="{FF2B5EF4-FFF2-40B4-BE49-F238E27FC236}">
                <a16:creationId xmlns:a16="http://schemas.microsoft.com/office/drawing/2014/main" id="{5BB1EF6D-ED5B-41AF-8609-A44A26F9DC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17819298"/>
      </p:ext>
    </p:extLst>
  </p:cSld>
  <p:clrMapOvr>
    <a:masterClrMapping/>
  </p:clrMapOvr>
  <mc:AlternateContent xmlns:mc="http://schemas.openxmlformats.org/markup-compatibility/2006">
    <mc:Choice xmlns:p14="http://schemas.microsoft.com/office/powerpoint/2010/main" Requires="p14">
      <p:transition spd="slow" p14:dur="2000" advTm="38810"/>
    </mc:Choice>
    <mc:Fallback>
      <p:transition spd="slow" advTm="38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14BF51-6516-47EF-9C7F-F81BC517C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89" y="120930"/>
            <a:ext cx="5849862" cy="3308069"/>
          </a:xfrm>
          <a:prstGeom prst="rect">
            <a:avLst/>
          </a:prstGeom>
        </p:spPr>
      </p:pic>
      <p:pic>
        <p:nvPicPr>
          <p:cNvPr id="10" name="Picture 9">
            <a:extLst>
              <a:ext uri="{FF2B5EF4-FFF2-40B4-BE49-F238E27FC236}">
                <a16:creationId xmlns:a16="http://schemas.microsoft.com/office/drawing/2014/main" id="{5CBD5248-0CE6-4976-AE83-34FD84CEF3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9813" y="3174296"/>
            <a:ext cx="6302188" cy="3663913"/>
          </a:xfrm>
          <a:prstGeom prst="rect">
            <a:avLst/>
          </a:prstGeom>
        </p:spPr>
      </p:pic>
      <p:sp>
        <p:nvSpPr>
          <p:cNvPr id="17" name="TextBox 16">
            <a:extLst>
              <a:ext uri="{FF2B5EF4-FFF2-40B4-BE49-F238E27FC236}">
                <a16:creationId xmlns:a16="http://schemas.microsoft.com/office/drawing/2014/main" id="{B9BEAA79-CEF5-4FCF-A3DE-F2E2423DD81A}"/>
              </a:ext>
            </a:extLst>
          </p:cNvPr>
          <p:cNvSpPr txBox="1"/>
          <p:nvPr/>
        </p:nvSpPr>
        <p:spPr>
          <a:xfrm>
            <a:off x="510143" y="4394940"/>
            <a:ext cx="5087154" cy="1477328"/>
          </a:xfrm>
          <a:prstGeom prst="rect">
            <a:avLst/>
          </a:prstGeom>
          <a:noFill/>
        </p:spPr>
        <p:txBody>
          <a:bodyPr wrap="square">
            <a:spAutoFit/>
          </a:bodyPr>
          <a:lstStyle/>
          <a:p>
            <a:pPr marL="0" marR="0" algn="just">
              <a:spcBef>
                <a:spcPts val="1200"/>
              </a:spcBef>
              <a:spcAft>
                <a:spcPts val="0"/>
              </a:spcAft>
            </a:pPr>
            <a:r>
              <a:rPr lang="en-IN" sz="1800" dirty="0">
                <a:solidFill>
                  <a:srgbClr val="000000"/>
                </a:solidFill>
                <a:effectLst/>
                <a:latin typeface="Calibri" panose="020F0502020204030204" pitchFamily="34" charset="0"/>
                <a:ea typeface="Calibri" panose="020F0502020204030204" pitchFamily="34" charset="0"/>
              </a:rPr>
              <a:t>This showcases Phones, Appliances, and Bookcases are the top 3 Sub categories in Sales and their Profits. They account around 750+ products in sales and profits from them which is huge in a particular segment and market.</a:t>
            </a:r>
            <a:endParaRPr lang="en-US" sz="1800" dirty="0">
              <a:solidFill>
                <a:srgbClr val="000000"/>
              </a:solidFill>
              <a:effectLst/>
              <a:latin typeface="Calibri" panose="020F0502020204030204" pitchFamily="34" charset="0"/>
              <a:ea typeface="Calibri" panose="020F0502020204030204" pitchFamily="34" charset="0"/>
            </a:endParaRPr>
          </a:p>
        </p:txBody>
      </p:sp>
      <p:sp>
        <p:nvSpPr>
          <p:cNvPr id="19" name="TextBox 18">
            <a:extLst>
              <a:ext uri="{FF2B5EF4-FFF2-40B4-BE49-F238E27FC236}">
                <a16:creationId xmlns:a16="http://schemas.microsoft.com/office/drawing/2014/main" id="{E63D46D5-94C3-4495-A238-6DD22B5CE302}"/>
              </a:ext>
            </a:extLst>
          </p:cNvPr>
          <p:cNvSpPr txBox="1"/>
          <p:nvPr/>
        </p:nvSpPr>
        <p:spPr>
          <a:xfrm>
            <a:off x="6213351" y="851634"/>
            <a:ext cx="5377635" cy="923330"/>
          </a:xfrm>
          <a:prstGeom prst="rect">
            <a:avLst/>
          </a:prstGeom>
          <a:noFill/>
        </p:spPr>
        <p:txBody>
          <a:bodyPr wrap="square">
            <a:spAutoFit/>
          </a:bodyPr>
          <a:lstStyle/>
          <a:p>
            <a:pPr marL="0" marR="0" algn="just">
              <a:spcBef>
                <a:spcPts val="1200"/>
              </a:spcBef>
              <a:spcAft>
                <a:spcPts val="0"/>
              </a:spcAft>
            </a:pPr>
            <a:r>
              <a:rPr lang="en-IN" sz="1800" dirty="0">
                <a:solidFill>
                  <a:srgbClr val="000000"/>
                </a:solidFill>
                <a:effectLst/>
                <a:latin typeface="Calibri" panose="020F0502020204030204" pitchFamily="34" charset="0"/>
                <a:ea typeface="Calibri" panose="020F0502020204030204" pitchFamily="34" charset="0"/>
              </a:rPr>
              <a:t>One can observe that the 42% of the orders have shipping cost from 200$ to 300$ and 38% of orders have 0 to 100$ and 300 to 400$. </a:t>
            </a:r>
            <a:endParaRPr lang="en-US" sz="1800" dirty="0">
              <a:solidFill>
                <a:srgbClr val="000000"/>
              </a:solidFill>
              <a:effectLst/>
              <a:latin typeface="Calibri" panose="020F0502020204030204" pitchFamily="34" charset="0"/>
              <a:ea typeface="Calibri" panose="020F0502020204030204" pitchFamily="34" charset="0"/>
            </a:endParaRPr>
          </a:p>
        </p:txBody>
      </p:sp>
      <p:pic>
        <p:nvPicPr>
          <p:cNvPr id="22" name="Audio 21">
            <a:hlinkClick r:id="" action="ppaction://media"/>
            <a:extLst>
              <a:ext uri="{FF2B5EF4-FFF2-40B4-BE49-F238E27FC236}">
                <a16:creationId xmlns:a16="http://schemas.microsoft.com/office/drawing/2014/main" id="{43BA9A3D-D9EA-4038-A202-CAEE0D6F20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66138365"/>
      </p:ext>
    </p:extLst>
  </p:cSld>
  <p:clrMapOvr>
    <a:masterClrMapping/>
  </p:clrMapOvr>
  <mc:AlternateContent xmlns:mc="http://schemas.openxmlformats.org/markup-compatibility/2006">
    <mc:Choice xmlns:p14="http://schemas.microsoft.com/office/powerpoint/2010/main" Requires="p14">
      <p:transition spd="slow" p14:dur="2000" advTm="29243"/>
    </mc:Choice>
    <mc:Fallback>
      <p:transition spd="slow" advTm="29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D6CFBF-EC75-4BE6-9737-2227F1F074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60" y="59960"/>
            <a:ext cx="6062997" cy="3369039"/>
          </a:xfrm>
          <a:prstGeom prst="rect">
            <a:avLst/>
          </a:prstGeom>
        </p:spPr>
      </p:pic>
      <p:pic>
        <p:nvPicPr>
          <p:cNvPr id="6" name="Picture 5">
            <a:extLst>
              <a:ext uri="{FF2B5EF4-FFF2-40B4-BE49-F238E27FC236}">
                <a16:creationId xmlns:a16="http://schemas.microsoft.com/office/drawing/2014/main" id="{F3F686DE-1026-490F-9F46-CD28F4A63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430" y="3147934"/>
            <a:ext cx="6474603" cy="3710065"/>
          </a:xfrm>
          <a:prstGeom prst="rect">
            <a:avLst/>
          </a:prstGeom>
        </p:spPr>
      </p:pic>
      <p:sp>
        <p:nvSpPr>
          <p:cNvPr id="8" name="TextBox 7">
            <a:extLst>
              <a:ext uri="{FF2B5EF4-FFF2-40B4-BE49-F238E27FC236}">
                <a16:creationId xmlns:a16="http://schemas.microsoft.com/office/drawing/2014/main" id="{EEC0AFA4-55DB-4CEE-A1A2-36E8E3BF7CC9}"/>
              </a:ext>
            </a:extLst>
          </p:cNvPr>
          <p:cNvSpPr txBox="1"/>
          <p:nvPr/>
        </p:nvSpPr>
        <p:spPr>
          <a:xfrm>
            <a:off x="6569916" y="890512"/>
            <a:ext cx="4553629" cy="1200329"/>
          </a:xfrm>
          <a:prstGeom prst="rect">
            <a:avLst/>
          </a:prstGeom>
          <a:noFill/>
        </p:spPr>
        <p:txBody>
          <a:bodyPr wrap="square">
            <a:spAutoFit/>
          </a:bodyPr>
          <a:lstStyle/>
          <a:p>
            <a:pPr marL="0" marR="0" algn="just">
              <a:spcBef>
                <a:spcPts val="0"/>
              </a:spcBef>
              <a:spcAft>
                <a:spcPts val="0"/>
              </a:spcAft>
            </a:pPr>
            <a:r>
              <a:rPr lang="en-IN" sz="1800" dirty="0">
                <a:solidFill>
                  <a:srgbClr val="000000"/>
                </a:solidFill>
                <a:effectLst/>
                <a:latin typeface="Calibri" panose="020F0502020204030204" pitchFamily="34" charset="0"/>
                <a:ea typeface="Calibri" panose="020F0502020204030204" pitchFamily="34" charset="0"/>
              </a:rPr>
              <a:t>This chart shows that the Discounts offered among all the categories and in which Office Supplies and Furniture offered more than the twice of what Technology has offered. </a:t>
            </a:r>
          </a:p>
        </p:txBody>
      </p:sp>
      <p:sp>
        <p:nvSpPr>
          <p:cNvPr id="10" name="TextBox 9">
            <a:extLst>
              <a:ext uri="{FF2B5EF4-FFF2-40B4-BE49-F238E27FC236}">
                <a16:creationId xmlns:a16="http://schemas.microsoft.com/office/drawing/2014/main" id="{AC0979E8-6E77-46C9-A8B3-C798AD841BCE}"/>
              </a:ext>
            </a:extLst>
          </p:cNvPr>
          <p:cNvSpPr txBox="1"/>
          <p:nvPr/>
        </p:nvSpPr>
        <p:spPr>
          <a:xfrm>
            <a:off x="756633" y="4125803"/>
            <a:ext cx="4343400" cy="1754326"/>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Here, I have calculated the Overall Market Share in terms of Revenue and Sales. I observed and analyzed that the company is getting most i.e., 70% its revenue from its direct sales and the rest is taken care by profits and shipping costs.</a:t>
            </a:r>
            <a:endParaRPr lang="en-US" dirty="0"/>
          </a:p>
        </p:txBody>
      </p:sp>
      <p:pic>
        <p:nvPicPr>
          <p:cNvPr id="15" name="Audio 14">
            <a:hlinkClick r:id="" action="ppaction://media"/>
            <a:extLst>
              <a:ext uri="{FF2B5EF4-FFF2-40B4-BE49-F238E27FC236}">
                <a16:creationId xmlns:a16="http://schemas.microsoft.com/office/drawing/2014/main" id="{BC69839B-1E0B-4D66-BC33-193ECF77FF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1479732"/>
      </p:ext>
    </p:extLst>
  </p:cSld>
  <p:clrMapOvr>
    <a:masterClrMapping/>
  </p:clrMapOvr>
  <mc:AlternateContent xmlns:mc="http://schemas.openxmlformats.org/markup-compatibility/2006">
    <mc:Choice xmlns:p14="http://schemas.microsoft.com/office/powerpoint/2010/main" Requires="p14">
      <p:transition spd="slow" p14:dur="2000" advTm="27041"/>
    </mc:Choice>
    <mc:Fallback>
      <p:transition spd="slow" advTm="27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6B8C2-AD95-4933-86CF-2B5C0ADD47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988283" cy="2488367"/>
          </a:xfrm>
          <a:prstGeom prst="rect">
            <a:avLst/>
          </a:prstGeom>
        </p:spPr>
      </p:pic>
      <p:pic>
        <p:nvPicPr>
          <p:cNvPr id="5" name="Picture 4">
            <a:extLst>
              <a:ext uri="{FF2B5EF4-FFF2-40B4-BE49-F238E27FC236}">
                <a16:creationId xmlns:a16="http://schemas.microsoft.com/office/drawing/2014/main" id="{60F83ACB-7151-4390-A6C6-28D28AA5DA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436" y="42622"/>
            <a:ext cx="3988283" cy="2445745"/>
          </a:xfrm>
          <a:prstGeom prst="rect">
            <a:avLst/>
          </a:prstGeom>
        </p:spPr>
      </p:pic>
      <p:pic>
        <p:nvPicPr>
          <p:cNvPr id="7" name="Picture 6">
            <a:extLst>
              <a:ext uri="{FF2B5EF4-FFF2-40B4-BE49-F238E27FC236}">
                <a16:creationId xmlns:a16="http://schemas.microsoft.com/office/drawing/2014/main" id="{305DB094-76A2-4215-947A-2FF432E560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7072" y="2533943"/>
            <a:ext cx="3072984" cy="1939202"/>
          </a:xfrm>
          <a:prstGeom prst="rect">
            <a:avLst/>
          </a:prstGeom>
        </p:spPr>
      </p:pic>
      <p:pic>
        <p:nvPicPr>
          <p:cNvPr id="9" name="Picture 8">
            <a:extLst>
              <a:ext uri="{FF2B5EF4-FFF2-40B4-BE49-F238E27FC236}">
                <a16:creationId xmlns:a16="http://schemas.microsoft.com/office/drawing/2014/main" id="{5BE9DA77-57F8-432F-9E9B-7AF2A5F53C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8079054" y="656276"/>
            <a:ext cx="4769222" cy="3456670"/>
          </a:xfrm>
          <a:prstGeom prst="rect">
            <a:avLst/>
          </a:prstGeom>
        </p:spPr>
      </p:pic>
      <p:pic>
        <p:nvPicPr>
          <p:cNvPr id="11" name="Picture 10">
            <a:extLst>
              <a:ext uri="{FF2B5EF4-FFF2-40B4-BE49-F238E27FC236}">
                <a16:creationId xmlns:a16="http://schemas.microsoft.com/office/drawing/2014/main" id="{6D57AC63-0EAA-4B37-9B96-5E9DBABEE3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27" y="4602645"/>
            <a:ext cx="4215436" cy="2255355"/>
          </a:xfrm>
          <a:prstGeom prst="rect">
            <a:avLst/>
          </a:prstGeom>
        </p:spPr>
      </p:pic>
      <p:pic>
        <p:nvPicPr>
          <p:cNvPr id="13" name="Picture 12">
            <a:extLst>
              <a:ext uri="{FF2B5EF4-FFF2-40B4-BE49-F238E27FC236}">
                <a16:creationId xmlns:a16="http://schemas.microsoft.com/office/drawing/2014/main" id="{67C25E44-4DBF-4226-B26E-F74F174D12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26764" y="2533943"/>
            <a:ext cx="3531858" cy="1939202"/>
          </a:xfrm>
          <a:prstGeom prst="rect">
            <a:avLst/>
          </a:prstGeom>
        </p:spPr>
      </p:pic>
      <p:pic>
        <p:nvPicPr>
          <p:cNvPr id="15" name="Picture 14">
            <a:extLst>
              <a:ext uri="{FF2B5EF4-FFF2-40B4-BE49-F238E27FC236}">
                <a16:creationId xmlns:a16="http://schemas.microsoft.com/office/drawing/2014/main" id="{F8B4FD1F-A286-4885-8FE8-32E509B94A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21661" y="4769222"/>
            <a:ext cx="3759012" cy="2088778"/>
          </a:xfrm>
          <a:prstGeom prst="rect">
            <a:avLst/>
          </a:prstGeom>
        </p:spPr>
      </p:pic>
      <p:pic>
        <p:nvPicPr>
          <p:cNvPr id="17" name="Picture 16">
            <a:extLst>
              <a:ext uri="{FF2B5EF4-FFF2-40B4-BE49-F238E27FC236}">
                <a16:creationId xmlns:a16="http://schemas.microsoft.com/office/drawing/2014/main" id="{279C7115-C13D-4BB9-833A-7EE6C1F977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26764" y="4602645"/>
            <a:ext cx="3876955" cy="2212733"/>
          </a:xfrm>
          <a:prstGeom prst="rect">
            <a:avLst/>
          </a:prstGeom>
        </p:spPr>
      </p:pic>
      <p:pic>
        <p:nvPicPr>
          <p:cNvPr id="19" name="Audio 18">
            <a:hlinkClick r:id="" action="ppaction://media"/>
            <a:extLst>
              <a:ext uri="{FF2B5EF4-FFF2-40B4-BE49-F238E27FC236}">
                <a16:creationId xmlns:a16="http://schemas.microsoft.com/office/drawing/2014/main" id="{C5B6828F-BDF5-4069-B73A-43857771CBC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6069680"/>
      </p:ext>
    </p:extLst>
  </p:cSld>
  <p:clrMapOvr>
    <a:masterClrMapping/>
  </p:clrMapOvr>
  <mc:AlternateContent xmlns:mc="http://schemas.openxmlformats.org/markup-compatibility/2006">
    <mc:Choice xmlns:p14="http://schemas.microsoft.com/office/powerpoint/2010/main" Requires="p14">
      <p:transition spd="slow" p14:dur="2000" advTm="11457"/>
    </mc:Choice>
    <mc:Fallback>
      <p:transition spd="slow" advTm="11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F35B1E-9AF1-49C6-A92B-4D34A625859B}"/>
              </a:ext>
            </a:extLst>
          </p:cNvPr>
          <p:cNvSpPr txBox="1"/>
          <p:nvPr/>
        </p:nvSpPr>
        <p:spPr>
          <a:xfrm>
            <a:off x="1120462" y="1478583"/>
            <a:ext cx="10058400" cy="5078313"/>
          </a:xfrm>
          <a:prstGeom prst="rect">
            <a:avLst/>
          </a:prstGeom>
          <a:noFill/>
        </p:spPr>
        <p:txBody>
          <a:bodyPr wrap="square">
            <a:spAutoFit/>
          </a:bodyPr>
          <a:lstStyle/>
          <a:p>
            <a:pPr marL="0" marR="0" algn="just">
              <a:spcBef>
                <a:spcPts val="0"/>
              </a:spcBef>
              <a:spcAft>
                <a:spcPts val="0"/>
              </a:spcAft>
            </a:pPr>
            <a:r>
              <a:rPr lang="en-US" dirty="0">
                <a:solidFill>
                  <a:schemeClr val="bg1"/>
                </a:solidFill>
              </a:rPr>
              <a:t>With the help of huge data collection from the customers the companies are planning to implement few advanced ways of buying their products.</a:t>
            </a:r>
          </a:p>
          <a:p>
            <a:pPr marL="0" marR="0" algn="just">
              <a:spcBef>
                <a:spcPts val="0"/>
              </a:spcBef>
              <a:spcAft>
                <a:spcPts val="0"/>
              </a:spcAft>
            </a:pPr>
            <a:endParaRPr lang="en-IN" dirty="0">
              <a:solidFill>
                <a:schemeClr val="bg1"/>
              </a:solidFill>
            </a:endParaRPr>
          </a:p>
          <a:p>
            <a:pPr marL="0" marR="0" algn="just">
              <a:spcBef>
                <a:spcPts val="0"/>
              </a:spcBef>
              <a:spcAft>
                <a:spcPts val="0"/>
              </a:spcAft>
            </a:pPr>
            <a:r>
              <a:rPr lang="en-IN" dirty="0">
                <a:solidFill>
                  <a:schemeClr val="bg1"/>
                </a:solidFill>
              </a:rPr>
              <a:t>The big data revolution is going to set new standards and will become the future of any industries. </a:t>
            </a:r>
          </a:p>
          <a:p>
            <a:pPr marL="0" marR="0" algn="just">
              <a:spcBef>
                <a:spcPts val="0"/>
              </a:spcBef>
              <a:spcAft>
                <a:spcPts val="0"/>
              </a:spcAft>
            </a:pPr>
            <a:endParaRPr lang="en-IN" dirty="0">
              <a:solidFill>
                <a:schemeClr val="bg1"/>
              </a:solidFill>
              <a:latin typeface="Calibri" panose="020F0502020204030204" pitchFamily="34" charset="0"/>
              <a:ea typeface="Calibri" panose="020F0502020204030204" pitchFamily="34" charset="0"/>
            </a:endParaRPr>
          </a:p>
          <a:p>
            <a:pPr algn="just"/>
            <a:r>
              <a:rPr lang="en-IN" sz="1800" dirty="0">
                <a:solidFill>
                  <a:schemeClr val="bg1"/>
                </a:solidFill>
              </a:rPr>
              <a:t>The use of statistics and visualization in the fields of Data Analytics and its related networks are unprecedently becoming the go to word for all the businesses and companies. </a:t>
            </a:r>
          </a:p>
          <a:p>
            <a:pPr marL="0" marR="0" algn="just">
              <a:spcBef>
                <a:spcPts val="0"/>
              </a:spcBef>
              <a:spcAft>
                <a:spcPts val="0"/>
              </a:spcAft>
            </a:pPr>
            <a:endParaRPr lang="en-IN" dirty="0">
              <a:solidFill>
                <a:schemeClr val="bg1"/>
              </a:solidFill>
            </a:endParaRPr>
          </a:p>
          <a:p>
            <a:pPr marL="0" marR="0" algn="just">
              <a:spcBef>
                <a:spcPts val="0"/>
              </a:spcBef>
              <a:spcAft>
                <a:spcPts val="0"/>
              </a:spcAft>
            </a:pPr>
            <a:r>
              <a:rPr lang="en-IN" dirty="0">
                <a:solidFill>
                  <a:schemeClr val="bg1"/>
                </a:solidFill>
              </a:rPr>
              <a:t>An efficient supply chain, an enhanced drive of goods from dealers to silos to stores to the shopper, is very serious in every business. </a:t>
            </a:r>
          </a:p>
          <a:p>
            <a:pPr marL="0" marR="0" algn="just">
              <a:spcBef>
                <a:spcPts val="0"/>
              </a:spcBef>
              <a:spcAft>
                <a:spcPts val="0"/>
              </a:spcAft>
            </a:pPr>
            <a:endParaRPr lang="en-IN" dirty="0">
              <a:solidFill>
                <a:schemeClr val="bg1"/>
              </a:solidFill>
            </a:endParaRPr>
          </a:p>
          <a:p>
            <a:pPr marL="0" marR="0" algn="just">
              <a:spcBef>
                <a:spcPts val="0"/>
              </a:spcBef>
              <a:spcAft>
                <a:spcPts val="0"/>
              </a:spcAft>
            </a:pPr>
            <a:r>
              <a:rPr lang="en-IN" dirty="0">
                <a:solidFill>
                  <a:schemeClr val="bg1"/>
                </a:solidFill>
              </a:rPr>
              <a:t>So, big data analytics is so essential of transforming the industry and excels in real-time, leveraging customer data to envisage purchasing forms.</a:t>
            </a:r>
          </a:p>
          <a:p>
            <a:pPr algn="just"/>
            <a:endParaRPr lang="en-IN" sz="1800" dirty="0">
              <a:solidFill>
                <a:schemeClr val="bg1"/>
              </a:solidFill>
            </a:endParaRPr>
          </a:p>
          <a:p>
            <a:pPr algn="just"/>
            <a:r>
              <a:rPr lang="en-IN" sz="1800" dirty="0">
                <a:solidFill>
                  <a:schemeClr val="bg1"/>
                </a:solidFill>
              </a:rPr>
              <a:t>These charts helps a person to understand better and clear about the insights drawn from the data Excel and R are one of basic building blocks to start with and also these tools are in high in demand</a:t>
            </a:r>
            <a:endParaRPr lang="en-US" sz="1800" dirty="0">
              <a:solidFill>
                <a:schemeClr val="bg1"/>
              </a:solidFill>
            </a:endParaRPr>
          </a:p>
        </p:txBody>
      </p:sp>
      <p:sp>
        <p:nvSpPr>
          <p:cNvPr id="7" name="TextBox 6">
            <a:extLst>
              <a:ext uri="{FF2B5EF4-FFF2-40B4-BE49-F238E27FC236}">
                <a16:creationId xmlns:a16="http://schemas.microsoft.com/office/drawing/2014/main" id="{D686ED70-2B20-4B99-9A10-42DB0E867C71}"/>
              </a:ext>
            </a:extLst>
          </p:cNvPr>
          <p:cNvSpPr txBox="1"/>
          <p:nvPr/>
        </p:nvSpPr>
        <p:spPr>
          <a:xfrm>
            <a:off x="4707087" y="430622"/>
            <a:ext cx="27778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C00000"/>
                </a:solidFill>
              </a:rPr>
              <a:t>Conclusion</a:t>
            </a:r>
            <a:endParaRPr lang="en-US" sz="3600" b="1" dirty="0"/>
          </a:p>
        </p:txBody>
      </p:sp>
      <p:cxnSp>
        <p:nvCxnSpPr>
          <p:cNvPr id="9" name="Straight Arrow Connector 8">
            <a:extLst>
              <a:ext uri="{FF2B5EF4-FFF2-40B4-BE49-F238E27FC236}">
                <a16:creationId xmlns:a16="http://schemas.microsoft.com/office/drawing/2014/main" id="{BEABDB19-439C-489F-934D-32B8BF7050E4}"/>
              </a:ext>
            </a:extLst>
          </p:cNvPr>
          <p:cNvCxnSpPr>
            <a:cxnSpLocks/>
          </p:cNvCxnSpPr>
          <p:nvPr/>
        </p:nvCxnSpPr>
        <p:spPr>
          <a:xfrm>
            <a:off x="4607943" y="1076953"/>
            <a:ext cx="2976111" cy="14377"/>
          </a:xfrm>
          <a:prstGeom prst="straightConnector1">
            <a:avLst/>
          </a:prstGeom>
          <a:ln w="28575">
            <a:solidFill>
              <a:schemeClr val="bg1"/>
            </a:solidFill>
          </a:ln>
        </p:spPr>
        <p:style>
          <a:lnRef idx="3">
            <a:schemeClr val="dk1"/>
          </a:lnRef>
          <a:fillRef idx="0">
            <a:schemeClr val="dk1"/>
          </a:fillRef>
          <a:effectRef idx="2">
            <a:schemeClr val="dk1"/>
          </a:effectRef>
          <a:fontRef idx="minor">
            <a:schemeClr val="tx1"/>
          </a:fontRef>
        </p:style>
      </p:cxnSp>
      <p:pic>
        <p:nvPicPr>
          <p:cNvPr id="4" name="Audio 3">
            <a:hlinkClick r:id="" action="ppaction://media"/>
            <a:extLst>
              <a:ext uri="{FF2B5EF4-FFF2-40B4-BE49-F238E27FC236}">
                <a16:creationId xmlns:a16="http://schemas.microsoft.com/office/drawing/2014/main" id="{9F0D66B1-6FC4-42A7-87D0-08A55C6BE41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35462703"/>
      </p:ext>
    </p:extLst>
  </p:cSld>
  <p:clrMapOvr>
    <a:masterClrMapping/>
  </p:clrMapOvr>
  <mc:AlternateContent xmlns:mc="http://schemas.openxmlformats.org/markup-compatibility/2006">
    <mc:Choice xmlns:p14="http://schemas.microsoft.com/office/powerpoint/2010/main" Requires="p14">
      <p:transition spd="slow" p14:dur="2000" advTm="50500"/>
    </mc:Choice>
    <mc:Fallback>
      <p:transition spd="slow" advTm="50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1634</TotalTime>
  <Words>477</Words>
  <Application>Microsoft Office PowerPoint</Application>
  <PresentationFormat>Widescreen</PresentationFormat>
  <Paragraphs>26</Paragraphs>
  <Slides>7</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Avenir Next LT Pro</vt:lpstr>
      <vt:lpstr>Calibri</vt:lpstr>
      <vt:lpstr>AccentBoxVTI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Sunil Raj Thota</dc:creator>
  <cp:lastModifiedBy>Sunil Raj Thota</cp:lastModifiedBy>
  <cp:revision>1039</cp:revision>
  <dcterms:created xsi:type="dcterms:W3CDTF">2020-10-11T17:45:54Z</dcterms:created>
  <dcterms:modified xsi:type="dcterms:W3CDTF">2020-10-25T19:03:37Z</dcterms:modified>
</cp:coreProperties>
</file>